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3"/>
  </p:notesMasterIdLst>
  <p:handoutMasterIdLst>
    <p:handoutMasterId r:id="rId14"/>
  </p:handoutMasterIdLst>
  <p:sldIdLst>
    <p:sldId id="347" r:id="rId2"/>
    <p:sldId id="339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66" autoAdjust="0"/>
    <p:restoredTop sz="86400" autoAdjust="0"/>
  </p:normalViewPr>
  <p:slideViewPr>
    <p:cSldViewPr>
      <p:cViewPr varScale="1">
        <p:scale>
          <a:sx n="60" d="100"/>
          <a:sy n="60" d="100"/>
        </p:scale>
        <p:origin x="133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545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9048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5486400" y="2895600"/>
            <a:ext cx="1066800" cy="16764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457200" y="5562600"/>
            <a:ext cx="8305800" cy="60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7239000" cy="3048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875972"/>
            <a:ext cx="4019896" cy="39712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886363"/>
            <a:ext cx="4019896" cy="39712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685800" y="5943600"/>
            <a:ext cx="7010400" cy="2286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352561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78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  <p:sldLayoutId id="2147483704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Section </a:t>
            </a:r>
            <a:r>
              <a:rPr lang="en-US" b="1" dirty="0" smtClean="0">
                <a:solidFill>
                  <a:schemeClr val="bg1"/>
                </a:solidFill>
              </a:rPr>
              <a:t>5.8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</a:t>
            </a:r>
            <a:r>
              <a:rPr lang="en-US" altLang="en-US" sz="3400" dirty="0" smtClean="0">
                <a:solidFill>
                  <a:schemeClr val="bg1"/>
                </a:solidFill>
                <a:ea typeface="Arial Black"/>
              </a:rPr>
              <a:t>5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Points by Blanks (Fisher’s LSD: all pairs) </a:t>
            </a:r>
            <a:r>
              <a:rPr lang="en-US" sz="3200" dirty="0" smtClean="0"/>
              <a:t>(2 </a:t>
            </a:r>
            <a:r>
              <a:rPr lang="en-US" sz="3200" dirty="0"/>
              <a:t>of 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872342"/>
            <a:ext cx="8610600" cy="56605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Using the asbio package:</a:t>
            </a:r>
          </a:p>
        </p:txBody>
      </p:sp>
      <p:pic>
        <p:nvPicPr>
          <p:cNvPr id="13" name="Picture 2" descr="A command line and a table with 3 rows and 6 columns with headers that read, L S D; Diff; lower; Upper; Decision; and Adj. p-value.&#10;Command line reads, prompt asbio: :pair w. anova (Words With Friends dollar Points, Words With Friends dollar Blanks, method equals “l s d”)&#10;The data from the table are as follows:&#10;Row 1. (mu0blanks-mu1blank): L S D: 7.82541; Diff: negative 12.22377; lower: negative 20.04918; Upper:  negative 4.39836; Decision: Reject H 0; Adj. p-value: 0.00227.&#10;Row 2: (mu0blanks-mu2blanks): L S D: 8.90398; Diff: negative 18.78829; lower: negative 27.69227; Upper: negative 9.88431; Decision: Reject H 0; Adj. p-value: 4e minus 05.&#10;Row 3: (mu1blank-mu2blanks): L S D: 7.71303; Diff: negative 6.56452; lower: negative 14.27754; Upper: 1.14851; Decision: F T R H0; Adj. p-value: 0.09509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227" y="2475614"/>
            <a:ext cx="8587545" cy="166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Points by </a:t>
            </a:r>
            <a:r>
              <a:rPr lang="en-US" dirty="0" smtClean="0"/>
              <a:t>Blanks (effect </a:t>
            </a:r>
            <a:r>
              <a:rPr lang="en-US" dirty="0"/>
              <a:t>size)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600200"/>
            <a:ext cx="8610600" cy="62266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For 2blanks vs. 1blank:</a:t>
            </a:r>
          </a:p>
        </p:txBody>
      </p:sp>
      <p:pic>
        <p:nvPicPr>
          <p:cNvPr id="7" name="Picture 2" descr="A table has 3 rows and 4 columns and the other table has 2 rows and 5 columns. &#10;The data from the first table are as follows:&#10;The column headers read, Blanks; n; mean; and s d.&#10;Row 1. Blanks: 0 blanks; n: 111; mean: 384.7117; s d: 33.46488.&#10;Row 2. Blanks: 1 blank; n: 217; mean: 396.9355; s d: 34.34487.&#10;Row 3. Blanks: 2 blanks; n: 116; mean: 403.5000; s d: 34.31960.&#10;The data in the second table are as follows:&#10;The column headers read, D f; Sum Squared, Mean Sq, F value, and Pr (greater than F)&#10;Row 1. (Blanks): D f: 2; Sum Sq: 20786; Mean Sq: 10393; F value: 8.927; Pr (greater than F): 0.000158.&#10;Row 2. (Residuals): D f: 441; Sum Sq: 513427; Mean Sq: 1164; F value: blank; Pr (greater than F): blank.&#10;Text below the table reads, Effect Size equals Y bar subscript 2 minus Y bar subscript 1 over square root of M S E equals 403.5 minus 396.9 over square root of 1164 equals 0.192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498" y="2531597"/>
            <a:ext cx="7720998" cy="363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79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</a:t>
            </a:r>
            <a:r>
              <a:rPr lang="en-US" dirty="0" smtClean="0"/>
              <a:t>5.8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15695" cy="4805217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Case Study</a:t>
            </a:r>
          </a:p>
          <a:p>
            <a:pPr marL="0" indent="4064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Words with Friends</a:t>
            </a:r>
          </a:p>
        </p:txBody>
      </p:sp>
    </p:spTree>
    <p:extLst>
      <p:ext uri="{BB962C8B-B14F-4D97-AF65-F5344CB8AC3E}">
        <p14:creationId xmlns:p14="http://schemas.microsoft.com/office/powerpoint/2010/main" val="340255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Words with Friends</a:t>
            </a:r>
          </a:p>
        </p:txBody>
      </p:sp>
      <p:pic>
        <p:nvPicPr>
          <p:cNvPr id="8" name="Picture Placeholder 7" descr="A screenshot of an app shows the Words with Friends game. The top portion of the screenshot shows the navigation arrow with two sections and a callout. The first section reads, J; j a w i t m e r 75 and the second section reads, Practice 34 and a bulb is shown with charging symbol.&#10;Text below reads: j a w i t m e r played D U R A for 37 points.&#10;At the mid portion, the tiles such as T W, T L, D W, D L, and blank are in different arrangements.&#10;The bottom portion has seven tiles in which each has different words. The words are as follows: N, N, blank; C, A, P, and E.&#10;A menu icon is shown at the bottom left portion and a refresh icon at the bottom right portion.">
            <a:extLst>
              <a:ext uri="{FF2B5EF4-FFF2-40B4-BE49-F238E27FC236}">
                <a16:creationId xmlns:lc="http://schemas.openxmlformats.org/drawingml/2006/lockedCanvas" xmlns="" xmlns:a16="http://schemas.microsoft.com/office/drawing/2014/main" id="{D0CB83E1-7604-4ED6-B8DC-A7E15B8D534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36020" y="1523885"/>
            <a:ext cx="2570459" cy="45625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094578" y="1372080"/>
            <a:ext cx="5983522" cy="47013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Points are scored as letters are played</a:t>
            </a:r>
          </a:p>
          <a:p>
            <a:pPr marL="0" indent="0">
              <a:buNone/>
            </a:pPr>
            <a:r>
              <a:rPr lang="en-US" dirty="0"/>
              <a:t>Blank tiles can be used as any letter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dirty="0"/>
              <a:t>Number of blanks = 0, 1, or 2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dirty="0"/>
              <a:t>Does the mean number of points differ depending on the number of blanks? </a:t>
            </a:r>
          </a:p>
          <a:p>
            <a:pPr marL="0" indent="0">
              <a:buNone/>
            </a:pPr>
            <a:r>
              <a:rPr lang="en-US" dirty="0"/>
              <a:t>Data for 444 games are in </a:t>
            </a:r>
            <a:r>
              <a:rPr lang="en-US" dirty="0" smtClean="0"/>
              <a:t>WordsWithFriends</a:t>
            </a:r>
          </a:p>
        </p:txBody>
      </p:sp>
    </p:spTree>
    <p:extLst>
      <p:ext uri="{BB962C8B-B14F-4D97-AF65-F5344CB8AC3E}">
        <p14:creationId xmlns:p14="http://schemas.microsoft.com/office/powerpoint/2010/main" val="426383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Points by </a:t>
            </a:r>
            <a:r>
              <a:rPr lang="en-US" dirty="0" smtClean="0"/>
              <a:t>Blanks (group </a:t>
            </a:r>
            <a:r>
              <a:rPr lang="en-US" dirty="0"/>
              <a:t>statistics)</a:t>
            </a:r>
          </a:p>
        </p:txBody>
      </p:sp>
      <p:pic>
        <p:nvPicPr>
          <p:cNvPr id="7" name="Picture 2" descr="A command line and a table with 3 rows and 10 columns with column headers that read, Blanks, min, Q1, median, Q3, max, mean, sd, n; and missing. Command line reads, prompt fav stats (Points tilde Blank, data equals Words With Friends)&#10;The data from the table are as follows:&#10;Row 1. (1): Blanks: 0blanks; min: 294; Q1: 363.50; median: 382; Q3: 402.00; max: 481; mean: 384.7117; s d: 33.46488; n: 111; missing: 0.&#10;Row 2. (2): Blanks: 1blank; min: 325; Q1: 373.00; median: 394; Q3: 419.00; max: 520; mean: 396.9355; s d: 34.34487; n: 217; missing: 0.&#10;Row 3. (3): Blanks: 2blanks; min: 327; Q1: 378.75; median: 404; Q3: 422.25; max: 505; mean: 403.5000; s d: 34.31960; n: 116; missing: 0.&#10;Text at the bottom reads, Different means? and it points to the mean’s columns in the above table. Text at the bottom right corner reads, s subscript i are similar and it points to the sd’s columns in the above table. 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944" y="2402848"/>
            <a:ext cx="8431555" cy="314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303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Points by </a:t>
            </a:r>
            <a:r>
              <a:rPr lang="en-US" dirty="0" smtClean="0"/>
              <a:t>Blanks (comparative </a:t>
            </a:r>
            <a:r>
              <a:rPr lang="en-US" dirty="0"/>
              <a:t>plot)</a:t>
            </a:r>
          </a:p>
        </p:txBody>
      </p:sp>
      <p:pic>
        <p:nvPicPr>
          <p:cNvPr id="13" name="Picture 2" descr="A command line reads, prompt boxplot (Points tilde Blanks, data equals Words With Friends, y lab equals “Points”)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218" y="1750057"/>
            <a:ext cx="8634045" cy="33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Placeholder 13" descr="Three boxplots show data relating to 3 blanks associated with points.  The horizontal axis shows four box plots labeled 0 blanks, 1 blank, and 2 blanks. The vertical axis is labeled points and goes from 300 ro 500 in increments of 50. The box plot labeled 0 blanks has whiskers that start at 310 and end at 455, boxes that start at 360 and end at 405, and a line dividing the two boxes at 380. Five individual points are plotted at 299, 301, 460, 470, and 480. The box plot labeled 1 blank has whiskers that start at 330 and end at 490, boxes that start at 370 and at 430, and a line dividing the boxes at 400. Two individual points are plotted at 500 and 550. The box plot labeled 2 blanks has whiskers that start at 330 and end at 490, boxes that start at 370 and end at 430, and a line dividing the two boxes at 410. A single point is plotted at 510. ">
            <a:extLst>
              <a:ext uri="{FF2B5EF4-FFF2-40B4-BE49-F238E27FC236}">
                <a16:creationId xmlns:a16="http://schemas.microsoft.com/office/drawing/2014/main" xmlns="" id="{D87C6B3F-5FD2-40BB-84BE-292F4F1553B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tretch>
            <a:fillRect/>
          </a:stretch>
        </p:blipFill>
        <p:spPr>
          <a:xfrm>
            <a:off x="1293225" y="2266805"/>
            <a:ext cx="6369757" cy="39310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440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Points by </a:t>
            </a:r>
            <a:r>
              <a:rPr lang="en-US" dirty="0" smtClean="0"/>
              <a:t>Blanks (ANOVA </a:t>
            </a:r>
            <a:r>
              <a:rPr lang="en-US" dirty="0"/>
              <a:t>table)</a:t>
            </a:r>
          </a:p>
        </p:txBody>
      </p:sp>
      <p:pic>
        <p:nvPicPr>
          <p:cNvPr id="10" name="Picture 3" descr="A set of command lines and a table with 2 rows and 5 columns with headers that read, Df, Sum Sq, Mean Sq, F value, and Pr (greater than F).&#10;Command line reads, prompt Words Anova equals aov (Points tilde Blanks, data equals Words With Friends)&#10;Prompt summary (Words Anova)&#10;The data from the table are as follows:&#10;Row 1. (Blanks): D f: 2; Sum Sq: 20786; Mean Sq: 10393; F value: 8.927; Pr (greater than F): 0.000158.&#10;Row 2. (Residuals): Df: 441; Sum Sq: 513427; Mean Sq: 1164; F value: blank; Pr (greater than F): blank.&#10;In the first row, the value under the column Pr (greater than F) is encircled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684" y="1870474"/>
            <a:ext cx="8596083" cy="196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09975" y="4235182"/>
            <a:ext cx="8710182" cy="19938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Strong evidence for a difference in mean points depending on number of blanks.</a:t>
            </a:r>
          </a:p>
          <a:p>
            <a:pPr marL="0" indent="0">
              <a:buNone/>
            </a:pPr>
            <a:r>
              <a:rPr lang="en-US" dirty="0"/>
              <a:t>Note: We already checked the similar variances condition with the summary statistics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20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Points by </a:t>
            </a:r>
            <a:r>
              <a:rPr lang="en-US" sz="3200" dirty="0" smtClean="0"/>
              <a:t>Blanks (check </a:t>
            </a:r>
            <a:r>
              <a:rPr lang="en-US" sz="3200" dirty="0"/>
              <a:t>normality of residuals)</a:t>
            </a:r>
          </a:p>
        </p:txBody>
      </p:sp>
      <p:pic>
        <p:nvPicPr>
          <p:cNvPr id="8" name="Picture 2" descr="A set of command line reads, prompt q q norm (Words ANOVA dollar residuals); prompt q q line (Words ANOVA dollar residuals)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547293"/>
            <a:ext cx="6141057" cy="84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A scatter plot is titled Normal Q Q plot. The graph plots Theoretical Quantiles on the horizontal axis and Standardized Residuals on the vertical axis. A line passes through (negative 3, 0) and (3.5, 2.5). A large concentration of points are plotted along the line between negative 2 and 2 on the horizontal axis and between negative 2 and 2 on the vertical axis. Eleven points lie in the top right corner above 2 to 3 on the horizontal axis and 2 to 3.6 on the vertical axis. Six points lie in the bottom left corner above negative 2.2 to negative 3 on the horizontal axis and negative 1.9 to negative 2.6 on the vertical axis. Text at the bottom right corner of the graph reads: Looks O k, and these are large samples.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3058" y="2524729"/>
            <a:ext cx="5826150" cy="371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1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Points by </a:t>
            </a:r>
            <a:r>
              <a:rPr lang="en-US" sz="3200" dirty="0" smtClean="0"/>
              <a:t>Blanks (95</a:t>
            </a:r>
            <a:r>
              <a:rPr lang="en-US" sz="3200" dirty="0"/>
              <a:t>% CI for 2Blanks − 1Blank)</a:t>
            </a:r>
          </a:p>
        </p:txBody>
      </p:sp>
      <p:pic>
        <p:nvPicPr>
          <p:cNvPr id="9" name="Picture 2" descr="A table has 3 rows and 4 columns and the other table has 2 rows and 5 columns. &#10;The data in the first table are as follows:&#10;The column headers read, Blanks; n; mean; and s d.&#10;Row 1. Blanks: 0blanks; n: 111; mean: 384.7117; s d: 33.46488.&#10;Row 2. Blanks: 1blank; n: 217; mean: 396.9355; s d: 34.34487.&#10;Row 3. Blanks: 2blanks; n: 116; mean: 403.5000; s d: 34.31960.&#10;The data from the second table are as follows:&#10;The column headers read, D f; Sum Sq; Mean S q; F value; and Pr (greater than F):&#10;Row 1. (Blanks): D f: 2; Sum Sq: 20786; Mean Sq: 10393; F value: 8.927; P r (greater than F): 0.000158.&#10;Row 2. (Residuals): D f: 441; Sum Sq: 513427; Mean Sq: 1164; F value: blank; P r (greater than F): blank.&#10;Text below the table reads, (403.5 minus 396.9) plus or minus 1.965 times square root of 1164 times square root of (1 over 116 plus 1 over 217) 6.6 plus or minus 7.7 equals (negative 1.1, 14.6)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94" y="1462713"/>
            <a:ext cx="7545862" cy="468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649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Points by </a:t>
            </a:r>
            <a:r>
              <a:rPr lang="en-US" sz="3200" dirty="0" smtClean="0"/>
              <a:t>Blanks (Fisher’s </a:t>
            </a:r>
            <a:r>
              <a:rPr lang="en-US" sz="3200" dirty="0"/>
              <a:t>LSD: all pairs</a:t>
            </a:r>
            <a:r>
              <a:rPr lang="en-US" sz="3200" dirty="0" smtClean="0"/>
              <a:t>) (1 of 2)</a:t>
            </a:r>
            <a:endParaRPr lang="en-US" sz="3200" dirty="0"/>
          </a:p>
        </p:txBody>
      </p:sp>
      <p:pic>
        <p:nvPicPr>
          <p:cNvPr id="6" name="Picture 2" descr="A command line and a table with 2 rows and 2 columns with headers that read, 0 blanks and 1 blank.&#10;The command line reads, prompt pair wise. t. test (Words With Friends dollar Points, Words With Friends dollar Blanks, p.adj equals “none”)&#10;Text above the table reads, Pair wise comparisons using t tests with pooled SD&#10;The data from the table are as follows:&#10;Row 1. (1 blank): 0 blanks: 0.0023; 1 blank: blank.&#10;Row 2. (2 blanks): 0 blanks: 4e minus 05; 1 blank: 0.095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8814" y="2855686"/>
            <a:ext cx="8774007" cy="185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73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2536</TotalTime>
  <Words>189</Words>
  <Application>Microsoft Office PowerPoint</Application>
  <PresentationFormat>On-screen Show (4:3)</PresentationFormat>
  <Paragraphs>34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5.8</vt:lpstr>
      <vt:lpstr>Section 5.8 </vt:lpstr>
      <vt:lpstr>Words with Friends</vt:lpstr>
      <vt:lpstr>Points by Blanks (group statistics)</vt:lpstr>
      <vt:lpstr>Points by Blanks (comparative plot)</vt:lpstr>
      <vt:lpstr>Points by Blanks (ANOVA table)</vt:lpstr>
      <vt:lpstr>Points by Blanks (check normality of residuals)</vt:lpstr>
      <vt:lpstr>Points by Blanks (95% CI for 2Blanks − 1Blank)</vt:lpstr>
      <vt:lpstr>Points by Blanks (Fisher’s LSD: all pairs) (1 of 2)</vt:lpstr>
      <vt:lpstr>Points by Blanks (Fisher’s LSD: all pairs) (2 of 2)</vt:lpstr>
      <vt:lpstr>Points by Blanks (effect size)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5.8</dc:title>
  <dc:creator>Canon</dc:creator>
  <cp:lastModifiedBy>Newton, Andy</cp:lastModifiedBy>
  <cp:revision>651</cp:revision>
  <dcterms:created xsi:type="dcterms:W3CDTF">2015-10-23T14:29:37Z</dcterms:created>
  <dcterms:modified xsi:type="dcterms:W3CDTF">2018-08-30T15:19:29Z</dcterms:modified>
</cp:coreProperties>
</file>